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1" r:id="rId2"/>
    <p:sldId id="256" r:id="rId3"/>
    <p:sldId id="266" r:id="rId4"/>
    <p:sldId id="257" r:id="rId5"/>
    <p:sldId id="262" r:id="rId6"/>
    <p:sldId id="263" r:id="rId7"/>
    <p:sldId id="258" r:id="rId8"/>
    <p:sldId id="259" r:id="rId9"/>
    <p:sldId id="265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Estilo Médio 2 - Ênfas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980" y="-4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A48DD-CF36-4D29-B7F0-A637AC6AD39B}" type="datetimeFigureOut">
              <a:rPr lang="pt-BR" smtClean="0"/>
              <a:t>18/03/2021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3E11B-B04B-41F6-AA22-5ACE142C4D9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49537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A48DD-CF36-4D29-B7F0-A637AC6AD39B}" type="datetimeFigureOut">
              <a:rPr lang="pt-BR" smtClean="0"/>
              <a:t>18/03/2021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3E11B-B04B-41F6-AA22-5ACE142C4D9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9657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A48DD-CF36-4D29-B7F0-A637AC6AD39B}" type="datetimeFigureOut">
              <a:rPr lang="pt-BR" smtClean="0"/>
              <a:t>18/03/2021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3E11B-B04B-41F6-AA22-5ACE142C4D9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09299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A48DD-CF36-4D29-B7F0-A637AC6AD39B}" type="datetimeFigureOut">
              <a:rPr lang="pt-BR" smtClean="0"/>
              <a:t>18/03/2021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3E11B-B04B-41F6-AA22-5ACE142C4D9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85917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A48DD-CF36-4D29-B7F0-A637AC6AD39B}" type="datetimeFigureOut">
              <a:rPr lang="pt-BR" smtClean="0"/>
              <a:t>18/03/2021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3E11B-B04B-41F6-AA22-5ACE142C4D9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27982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A48DD-CF36-4D29-B7F0-A637AC6AD39B}" type="datetimeFigureOut">
              <a:rPr lang="pt-BR" smtClean="0"/>
              <a:t>18/03/2021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3E11B-B04B-41F6-AA22-5ACE142C4D9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68521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A48DD-CF36-4D29-B7F0-A637AC6AD39B}" type="datetimeFigureOut">
              <a:rPr lang="pt-BR" smtClean="0"/>
              <a:t>18/03/2021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3E11B-B04B-41F6-AA22-5ACE142C4D9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4386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A48DD-CF36-4D29-B7F0-A637AC6AD39B}" type="datetimeFigureOut">
              <a:rPr lang="pt-BR" smtClean="0"/>
              <a:t>18/03/2021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3E11B-B04B-41F6-AA22-5ACE142C4D9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56903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A48DD-CF36-4D29-B7F0-A637AC6AD39B}" type="datetimeFigureOut">
              <a:rPr lang="pt-BR" smtClean="0"/>
              <a:t>18/03/2021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3E11B-B04B-41F6-AA22-5ACE142C4D9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55995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A48DD-CF36-4D29-B7F0-A637AC6AD39B}" type="datetimeFigureOut">
              <a:rPr lang="pt-BR" smtClean="0"/>
              <a:t>18/03/2021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3E11B-B04B-41F6-AA22-5ACE142C4D9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74418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EA48DD-CF36-4D29-B7F0-A637AC6AD39B}" type="datetimeFigureOut">
              <a:rPr lang="pt-BR" smtClean="0"/>
              <a:t>18/03/2021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3E11B-B04B-41F6-AA22-5ACE142C4D9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18630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EA48DD-CF36-4D29-B7F0-A637AC6AD39B}" type="datetimeFigureOut">
              <a:rPr lang="pt-BR" smtClean="0"/>
              <a:t>18/03/2021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3E11B-B04B-41F6-AA22-5ACE142C4D9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9120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p_1\Desktop\retrato orçamentário 2020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6" r="2441"/>
          <a:stretch/>
        </p:blipFill>
        <p:spPr bwMode="auto">
          <a:xfrm>
            <a:off x="-504967" y="0"/>
            <a:ext cx="10416928" cy="6933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6067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-23797" y="0"/>
            <a:ext cx="9167795" cy="1745479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339752" y="404664"/>
            <a:ext cx="64087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3600" b="1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Totais de recursos recebidos/Geridos </a:t>
            </a:r>
            <a:endParaRPr lang="pt-BR" sz="3600" dirty="0">
              <a:solidFill>
                <a:srgbClr val="8DC641"/>
              </a:solidFill>
            </a:endParaRPr>
          </a:p>
        </p:txBody>
      </p:sp>
      <p:pic>
        <p:nvPicPr>
          <p:cNvPr id="2051" name="Picture 3" descr="C:\Users\hp_1\Desktop\Marcas e artes site e face\marcas\Marca\@Institucional\Versão-Vertical-1-Monocromática-Branc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2546"/>
            <a:ext cx="1529743" cy="154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614050"/>
              </p:ext>
            </p:extLst>
          </p:nvPr>
        </p:nvGraphicFramePr>
        <p:xfrm>
          <a:off x="383636" y="1871730"/>
          <a:ext cx="8352927" cy="417790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895693"/>
                <a:gridCol w="4457234"/>
              </a:tblGrid>
              <a:tr h="416651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2019</a:t>
                      </a:r>
                      <a:endParaRPr lang="pt-BR" dirty="0"/>
                    </a:p>
                  </a:txBody>
                  <a:tcPr anchor="ctr"/>
                </a:tc>
              </a:tr>
              <a:tr h="457710">
                <a:tc>
                  <a:txBody>
                    <a:bodyPr/>
                    <a:lstStyle/>
                    <a:p>
                      <a:r>
                        <a:rPr lang="pt-BR" dirty="0" smtClean="0"/>
                        <a:t>Custeio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R$ 3.221.615,60</a:t>
                      </a:r>
                      <a:endParaRPr lang="pt-BR" dirty="0"/>
                    </a:p>
                  </a:txBody>
                  <a:tcPr anchor="ctr"/>
                </a:tc>
              </a:tr>
              <a:tr h="594375">
                <a:tc>
                  <a:txBody>
                    <a:bodyPr/>
                    <a:lstStyle/>
                    <a:p>
                      <a:r>
                        <a:rPr lang="pt-BR" dirty="0" smtClean="0"/>
                        <a:t>Investimento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R$ </a:t>
                      </a:r>
                      <a:r>
                        <a:rPr lang="pt-BR" dirty="0" smtClean="0"/>
                        <a:t>285.150,54</a:t>
                      </a:r>
                      <a:endParaRPr lang="pt-BR" dirty="0"/>
                    </a:p>
                  </a:txBody>
                  <a:tcPr anchor="ctr"/>
                </a:tc>
              </a:tr>
              <a:tr h="379762">
                <a:tc>
                  <a:txBody>
                    <a:bodyPr/>
                    <a:lstStyle/>
                    <a:p>
                      <a:r>
                        <a:rPr lang="pt-BR" dirty="0" smtClean="0"/>
                        <a:t>DEGAE - Inclusão Digital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R$</a:t>
                      </a:r>
                      <a:r>
                        <a:rPr lang="pt-BR" baseline="0" dirty="0" smtClean="0"/>
                        <a:t> 392.190,05</a:t>
                      </a:r>
                      <a:endParaRPr lang="pt-BR" dirty="0"/>
                    </a:p>
                  </a:txBody>
                  <a:tcPr anchor="ctr"/>
                </a:tc>
              </a:tr>
              <a:tr h="886055">
                <a:tc>
                  <a:txBody>
                    <a:bodyPr/>
                    <a:lstStyle/>
                    <a:p>
                      <a:r>
                        <a:rPr lang="pt-BR" dirty="0" smtClean="0"/>
                        <a:t>DEGAE - Alimentação, transporte, moradia, bolsa única, emergencial e material escolar 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R$ 541.473,69</a:t>
                      </a:r>
                      <a:endParaRPr lang="pt-BR" dirty="0"/>
                    </a:p>
                  </a:txBody>
                  <a:tcPr anchor="ctr"/>
                </a:tc>
              </a:tr>
              <a:tr h="655479">
                <a:tc>
                  <a:txBody>
                    <a:bodyPr/>
                    <a:lstStyle/>
                    <a:p>
                      <a:r>
                        <a:rPr lang="pt-BR" dirty="0" smtClean="0"/>
                        <a:t>Emenda Parlamentar Bohn Gass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R$ 100.000,00</a:t>
                      </a:r>
                      <a:endParaRPr lang="pt-BR" dirty="0"/>
                    </a:p>
                  </a:txBody>
                  <a:tcPr anchor="ctr"/>
                </a:tc>
              </a:tr>
              <a:tr h="379762">
                <a:tc>
                  <a:txBody>
                    <a:bodyPr/>
                    <a:lstStyle/>
                    <a:p>
                      <a:r>
                        <a:rPr lang="pt-BR" dirty="0" smtClean="0"/>
                        <a:t>PNAE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R$ 67.684,00</a:t>
                      </a:r>
                      <a:endParaRPr lang="pt-BR" dirty="0"/>
                    </a:p>
                  </a:txBody>
                  <a:tcPr anchor="ctr"/>
                </a:tc>
              </a:tr>
              <a:tr h="379762">
                <a:tc>
                  <a:txBody>
                    <a:bodyPr/>
                    <a:lstStyle/>
                    <a:p>
                      <a:r>
                        <a:rPr lang="pt-BR" dirty="0" smtClean="0"/>
                        <a:t>PROPESP/PROEX - Bolsas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R$ 27.200,00</a:t>
                      </a:r>
                      <a:endParaRPr lang="pt-BR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Retângulo de cantos arredondados 9"/>
          <p:cNvSpPr/>
          <p:nvPr/>
        </p:nvSpPr>
        <p:spPr>
          <a:xfrm>
            <a:off x="3644863" y="6136827"/>
            <a:ext cx="5112568" cy="52322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b="1" dirty="0" smtClean="0">
                <a:solidFill>
                  <a:schemeClr val="tx1"/>
                </a:solidFill>
              </a:rPr>
              <a:t>TOTAL:                      </a:t>
            </a:r>
            <a:r>
              <a:rPr lang="pt-BR" b="1" dirty="0">
                <a:solidFill>
                  <a:schemeClr val="tx1"/>
                </a:solidFill>
              </a:rPr>
              <a:t>R$ </a:t>
            </a:r>
            <a:r>
              <a:rPr lang="pt-BR" b="1" dirty="0" smtClean="0">
                <a:solidFill>
                  <a:schemeClr val="tx1"/>
                </a:solidFill>
              </a:rPr>
              <a:t>4.858.113,88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54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-23797" y="0"/>
            <a:ext cx="9167795" cy="1745479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2339752" y="404664"/>
            <a:ext cx="64087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</a:rPr>
              <a:t>Comparativo 2019-2020 de algumas despesas</a:t>
            </a:r>
            <a:endParaRPr lang="pt-BR" sz="3600" dirty="0">
              <a:solidFill>
                <a:schemeClr val="bg1"/>
              </a:solidFill>
            </a:endParaRPr>
          </a:p>
        </p:txBody>
      </p:sp>
      <p:pic>
        <p:nvPicPr>
          <p:cNvPr id="2051" name="Picture 3" descr="C:\Users\hp_1\Desktop\Marcas e artes site e face\marcas\Marca\@Institucional\Versão-Vertical-1-Monocromática-Branc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2546"/>
            <a:ext cx="1529743" cy="154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6403940"/>
              </p:ext>
            </p:extLst>
          </p:nvPr>
        </p:nvGraphicFramePr>
        <p:xfrm>
          <a:off x="599660" y="1988840"/>
          <a:ext cx="7920880" cy="372174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08311"/>
                <a:gridCol w="2472276"/>
                <a:gridCol w="2640293"/>
              </a:tblGrid>
              <a:tr h="391911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2019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2020</a:t>
                      </a:r>
                      <a:endParaRPr lang="pt-BR" dirty="0"/>
                    </a:p>
                  </a:txBody>
                  <a:tcPr anchor="ctr"/>
                </a:tc>
              </a:tr>
              <a:tr h="472352">
                <a:tc>
                  <a:txBody>
                    <a:bodyPr/>
                    <a:lstStyle/>
                    <a:p>
                      <a:r>
                        <a:rPr lang="pt-BR" dirty="0" smtClean="0"/>
                        <a:t>Serviços terceirizados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</a:t>
                      </a:r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1.456.928,34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</a:t>
                      </a:r>
                      <a:r>
                        <a:rPr lang="pt-BR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$ 1.353.821,63 </a:t>
                      </a:r>
                      <a:endParaRPr lang="pt-BR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613389">
                <a:tc>
                  <a:txBody>
                    <a:bodyPr/>
                    <a:lstStyle/>
                    <a:p>
                      <a:r>
                        <a:rPr lang="pt-BR" dirty="0" smtClean="0"/>
                        <a:t>Serviços pessoas jurídicas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R$ 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476.846,51 </a:t>
                      </a:r>
                      <a:endParaRPr lang="pt-BR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</a:t>
                      </a:r>
                      <a:r>
                        <a:rPr lang="pt-BR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</a:t>
                      </a:r>
                      <a:r>
                        <a:rPr lang="pt-BR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527.276,42 </a:t>
                      </a:r>
                    </a:p>
                  </a:txBody>
                  <a:tcPr marL="9525" marR="9525" marT="9525" marB="0" anchor="b"/>
                </a:tc>
              </a:tr>
              <a:tr h="391911">
                <a:tc>
                  <a:txBody>
                    <a:bodyPr/>
                    <a:lstStyle/>
                    <a:p>
                      <a:r>
                        <a:rPr lang="pt-BR" dirty="0" smtClean="0"/>
                        <a:t>Energia elétrica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R$ 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271.980,69 </a:t>
                      </a:r>
                      <a:endParaRPr lang="pt-BR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R$ </a:t>
                      </a:r>
                      <a:r>
                        <a:rPr lang="pt-BR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186.218,29 </a:t>
                      </a:r>
                      <a:endParaRPr lang="pt-BR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391911">
                <a:tc>
                  <a:txBody>
                    <a:bodyPr/>
                    <a:lstStyle/>
                    <a:p>
                      <a:r>
                        <a:rPr lang="pt-BR" dirty="0" smtClean="0"/>
                        <a:t>Água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R$ 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37.708,63 </a:t>
                      </a:r>
                      <a:endParaRPr lang="pt-BR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R$ </a:t>
                      </a:r>
                      <a:r>
                        <a:rPr lang="pt-BR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20.652,63 </a:t>
                      </a:r>
                      <a:endParaRPr lang="pt-BR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676448">
                <a:tc>
                  <a:txBody>
                    <a:bodyPr/>
                    <a:lstStyle/>
                    <a:p>
                      <a:r>
                        <a:rPr lang="pt-BR" dirty="0" smtClean="0"/>
                        <a:t>Frota (combustíveis</a:t>
                      </a:r>
                      <a:r>
                        <a:rPr lang="pt-BR" baseline="0" dirty="0" smtClean="0"/>
                        <a:t> e manutenção)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R$ 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49.772,77 </a:t>
                      </a:r>
                      <a:endParaRPr lang="pt-BR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R$ </a:t>
                      </a:r>
                      <a:r>
                        <a:rPr lang="pt-BR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3.642,44 </a:t>
                      </a:r>
                      <a:endParaRPr lang="pt-BR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391911">
                <a:tc>
                  <a:txBody>
                    <a:bodyPr/>
                    <a:lstStyle/>
                    <a:p>
                      <a:r>
                        <a:rPr lang="pt-BR" dirty="0" smtClean="0"/>
                        <a:t>Diárias e passagens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</a:t>
                      </a: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</a:t>
                      </a:r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57.502,47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</a:t>
                      </a:r>
                      <a:r>
                        <a:rPr lang="pt-BR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$ 3.625,97 </a:t>
                      </a:r>
                      <a:endParaRPr lang="pt-BR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391911">
                <a:tc>
                  <a:txBody>
                    <a:bodyPr/>
                    <a:lstStyle/>
                    <a:p>
                      <a:r>
                        <a:rPr lang="pt-BR" b="1" dirty="0" smtClean="0"/>
                        <a:t>Totais</a:t>
                      </a:r>
                      <a:endParaRPr lang="pt-BR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R$   2.350.739,41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R$   2.095.237,38 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9" name="Retângulo de cantos arredondados 8"/>
          <p:cNvSpPr/>
          <p:nvPr/>
        </p:nvSpPr>
        <p:spPr>
          <a:xfrm>
            <a:off x="3354098" y="5834274"/>
            <a:ext cx="5112568" cy="52322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b="1" dirty="0" smtClean="0">
                <a:solidFill>
                  <a:schemeClr val="tx1"/>
                </a:solidFill>
              </a:rPr>
              <a:t>DIFERENÇA:                      </a:t>
            </a:r>
            <a:r>
              <a:rPr lang="pt-BR" b="1" dirty="0">
                <a:solidFill>
                  <a:schemeClr val="tx1"/>
                </a:solidFill>
              </a:rPr>
              <a:t>R$ </a:t>
            </a:r>
            <a:r>
              <a:rPr lang="pt-BR" b="1" dirty="0" smtClean="0">
                <a:solidFill>
                  <a:schemeClr val="tx1"/>
                </a:solidFill>
              </a:rPr>
              <a:t>255.502,03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87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23797" y="0"/>
            <a:ext cx="9167795" cy="1745479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411760" y="324117"/>
            <a:ext cx="633670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5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Execução dos recursos de custeio</a:t>
            </a:r>
            <a:endParaRPr lang="pt-BR" sz="35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pic>
        <p:nvPicPr>
          <p:cNvPr id="6" name="Picture 3" descr="C:\Users\hp_1\Desktop\Marcas e artes site e face\marcas\Marca\@Institucional\Versão-Vertical-1-Monocromática-Branc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699"/>
            <a:ext cx="1529743" cy="154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627784" y="6237312"/>
            <a:ext cx="532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000" b="1" dirty="0">
                <a:solidFill>
                  <a:schemeClr val="bg1"/>
                </a:solidFill>
              </a:rPr>
              <a:t>ECONOMIA</a:t>
            </a:r>
            <a:r>
              <a:rPr lang="pt-BR" sz="2000" b="1" dirty="0" smtClean="0">
                <a:solidFill>
                  <a:schemeClr val="bg1"/>
                </a:solidFill>
              </a:rPr>
              <a:t>:                      R</a:t>
            </a:r>
            <a:r>
              <a:rPr lang="pt-BR" sz="2000" b="1" dirty="0">
                <a:solidFill>
                  <a:schemeClr val="bg1"/>
                </a:solidFill>
              </a:rPr>
              <a:t>$ 169.291</a:t>
            </a:r>
            <a:endParaRPr lang="pt-BR" sz="2000" dirty="0">
              <a:solidFill>
                <a:schemeClr val="bg1"/>
              </a:solidFill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424009"/>
              </p:ext>
            </p:extLst>
          </p:nvPr>
        </p:nvGraphicFramePr>
        <p:xfrm>
          <a:off x="251518" y="1765272"/>
          <a:ext cx="8640961" cy="490160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45513"/>
                <a:gridCol w="1540755"/>
                <a:gridCol w="2157057"/>
                <a:gridCol w="2797636"/>
              </a:tblGrid>
              <a:tr h="439712">
                <a:tc>
                  <a:txBody>
                    <a:bodyPr/>
                    <a:lstStyle/>
                    <a:p>
                      <a:r>
                        <a:rPr lang="pt-BR" sz="1400" dirty="0" smtClean="0"/>
                        <a:t>Despesas</a:t>
                      </a:r>
                      <a:endParaRPr lang="pt-B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Planejado</a:t>
                      </a:r>
                      <a:endParaRPr lang="pt-B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Executado</a:t>
                      </a:r>
                      <a:endParaRPr lang="pt-B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Observação</a:t>
                      </a:r>
                      <a:endParaRPr lang="pt-BR" sz="1400" dirty="0"/>
                    </a:p>
                  </a:txBody>
                  <a:tcPr anchor="ctr"/>
                </a:tc>
              </a:tr>
              <a:tr h="209584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Água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R$ 55.000,00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R$ 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21.272,63 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223296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Luz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R$ 350.000,00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$ 186.218,29 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270152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Telefone fixo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R$ 20.000,00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R$ 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8.450,19 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178712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Telefone móvel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R$ 8.000,00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R$ 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1.499,15 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308624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Serviços postais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R$ 12.000,00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R$ 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4.643,51 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288032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Imprensa Nacional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R$ 12.000,00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R$  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  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343272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Publicidade Legal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R$ 12.000,00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R$ 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3.339,33 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404624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Serviços COM mão de obra direta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R$ 1.802.674,00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 </a:t>
                      </a:r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1.353.821,64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1420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300" dirty="0" smtClean="0"/>
                        <a:t>Serviços SEM</a:t>
                      </a:r>
                      <a:r>
                        <a:rPr lang="pt-BR" sz="1300" baseline="0" dirty="0" smtClean="0"/>
                        <a:t> </a:t>
                      </a:r>
                      <a:r>
                        <a:rPr lang="pt-BR" sz="1300" dirty="0" smtClean="0"/>
                        <a:t>mão de obra direta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R$ 355.088,00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 596.836,42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Serviços de finalização de pintura do campus/consertos de várias máquinas de laboratório, Conserto do Outdoor, troca forração do auditório e instalação de cortinas, higienização das cadeiras do auditório, recarga extintores, desinsetização, limpeza caixa d'água, manutenção subestação, manutenção</a:t>
                      </a:r>
                      <a:r>
                        <a:rPr lang="pt-BR" sz="1300" baseline="0" dirty="0" smtClean="0"/>
                        <a:t> computadores MP</a:t>
                      </a:r>
                      <a:endParaRPr lang="pt-BR" sz="13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6651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23797" y="0"/>
            <a:ext cx="9167795" cy="1412775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246558" y="126792"/>
            <a:ext cx="6336704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500" dirty="0">
                <a:solidFill>
                  <a:schemeClr val="bg1"/>
                </a:solidFill>
                <a:latin typeface="Trebuchet MS" panose="020B0603020202020204" pitchFamily="34" charset="0"/>
              </a:rPr>
              <a:t>Execução dos recursos de custeio</a:t>
            </a:r>
          </a:p>
          <a:p>
            <a:pPr algn="ctr"/>
            <a:endParaRPr lang="pt-BR" sz="45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pic>
        <p:nvPicPr>
          <p:cNvPr id="5" name="Picture 3" descr="C:\Users\hp_1\Desktop\Marcas e artes site e face\marcas\Marca\@Institucional\Versão-Vertical-1-Monocromática-Branc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38700"/>
            <a:ext cx="1156880" cy="1164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733567"/>
              </p:ext>
            </p:extLst>
          </p:nvPr>
        </p:nvGraphicFramePr>
        <p:xfrm>
          <a:off x="323528" y="1556792"/>
          <a:ext cx="8496944" cy="50505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44884"/>
                <a:gridCol w="1915260"/>
                <a:gridCol w="1800548"/>
                <a:gridCol w="2136252"/>
              </a:tblGrid>
              <a:tr h="439712">
                <a:tc>
                  <a:txBody>
                    <a:bodyPr/>
                    <a:lstStyle/>
                    <a:p>
                      <a:r>
                        <a:rPr lang="pt-BR" sz="1400" dirty="0" smtClean="0"/>
                        <a:t>Despesas</a:t>
                      </a:r>
                      <a:endParaRPr lang="pt-B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Planejado</a:t>
                      </a:r>
                      <a:endParaRPr lang="pt-B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Executado</a:t>
                      </a:r>
                      <a:endParaRPr lang="pt-B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Observação</a:t>
                      </a:r>
                      <a:endParaRPr lang="pt-BR" sz="1400" dirty="0"/>
                    </a:p>
                  </a:txBody>
                  <a:tcPr anchor="ctr"/>
                </a:tc>
              </a:tr>
              <a:tr h="2095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300" dirty="0" smtClean="0"/>
                        <a:t>Transporte/ frota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$ 119.131,35 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$ 3.642,44                    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</a:tr>
              <a:tr h="2232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300" dirty="0" smtClean="0"/>
                        <a:t>Suprimentos de fundo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R$ 9.000,00 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R$ 5.200,42 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endParaRPr lang="pt-BR" sz="1300" dirty="0"/>
                    </a:p>
                  </a:txBody>
                  <a:tcPr anchor="ctr"/>
                </a:tc>
              </a:tr>
              <a:tr h="342880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Diárias e passagens</a:t>
                      </a: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3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R$ 85.000,00 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R$ 3.625,97 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7871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300" dirty="0" smtClean="0"/>
                        <a:t>Materiais de consumo (Cursos, Manutenção, e Expediente)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 </a:t>
                      </a:r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175.066,61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R$  208.919,22 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troca do Chiller do MEV, Jalecos em grande quantidade para os alunos não ficarem trocando entre si, Kits de robótica, itens de laboratório, dentre outros, produtos químicos, materiais de TI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308624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Projetos DEPEP, Bolsas, Monitorias e ajuda de custos ao discente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R$ 57.200,00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R$ 720,00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t-BR" sz="1300" dirty="0"/>
                    </a:p>
                  </a:txBody>
                  <a:tcPr anchor="ctr"/>
                </a:tc>
              </a:tr>
              <a:tr h="288032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Despesas sistêmicas (estagiários, Q-Acadêmico, Pergamun, etc.)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 </a:t>
                      </a:r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193.950,50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R$ 114.915,84 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Estagiários, Pergamun, Q-acadêmico e outros</a:t>
                      </a:r>
                      <a:endParaRPr lang="pt-BR" sz="1300" dirty="0"/>
                    </a:p>
                  </a:txBody>
                  <a:tcPr anchor="ctr"/>
                </a:tc>
              </a:tr>
              <a:tr h="343272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Manutenção Torre RNP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</a:t>
                      </a:r>
                      <a:r>
                        <a:rPr lang="pt-BR" sz="1300" baseline="0" dirty="0" smtClean="0"/>
                        <a:t> 9.000,00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-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Não houve instalação da antena</a:t>
                      </a:r>
                      <a:endParaRPr lang="pt-BR" sz="1300" dirty="0"/>
                    </a:p>
                  </a:txBody>
                  <a:tcPr anchor="ctr"/>
                </a:tc>
              </a:tr>
              <a:tr h="404624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Projetos de Capacitação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R$ 20.000,00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pt-BR" sz="13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</a:t>
                      </a:r>
                      <a:r>
                        <a:rPr lang="pt-BR" sz="13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$ 3.000,00</a:t>
                      </a:r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endParaRPr lang="pt-BR" sz="13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82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23797" y="-43128"/>
            <a:ext cx="9167795" cy="1412776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267744" y="116632"/>
            <a:ext cx="633670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500" dirty="0">
                <a:solidFill>
                  <a:schemeClr val="bg1"/>
                </a:solidFill>
                <a:latin typeface="Trebuchet MS" panose="020B0603020202020204" pitchFamily="34" charset="0"/>
              </a:rPr>
              <a:t>Execução dos recursos de custeio</a:t>
            </a:r>
          </a:p>
        </p:txBody>
      </p:sp>
      <p:pic>
        <p:nvPicPr>
          <p:cNvPr id="5" name="Picture 3" descr="C:\Users\hp_1\Desktop\Marcas e artes site e face\marcas\Marca\@Institucional\Versão-Vertical-1-Monocromática-Branc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1" y="138700"/>
            <a:ext cx="1265275" cy="1274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2624959"/>
              </p:ext>
            </p:extLst>
          </p:nvPr>
        </p:nvGraphicFramePr>
        <p:xfrm>
          <a:off x="347630" y="1681991"/>
          <a:ext cx="8400834" cy="462732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18135"/>
                <a:gridCol w="1774659"/>
                <a:gridCol w="1754020"/>
                <a:gridCol w="1754020"/>
              </a:tblGrid>
              <a:tr h="504483">
                <a:tc>
                  <a:txBody>
                    <a:bodyPr/>
                    <a:lstStyle/>
                    <a:p>
                      <a:r>
                        <a:rPr lang="pt-BR" sz="1400" dirty="0" smtClean="0"/>
                        <a:t>Despesas</a:t>
                      </a:r>
                      <a:endParaRPr lang="pt-B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Planejado</a:t>
                      </a:r>
                      <a:endParaRPr lang="pt-B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Executado</a:t>
                      </a:r>
                      <a:endParaRPr lang="pt-B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Observação</a:t>
                      </a:r>
                      <a:endParaRPr lang="pt-BR" sz="1400" dirty="0"/>
                    </a:p>
                  </a:txBody>
                  <a:tcPr anchor="ctr"/>
                </a:tc>
              </a:tr>
              <a:tr h="281917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Outros, Taxas e afins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R$ 6.541,81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R$11.788,62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t-BR" sz="1300" dirty="0"/>
                    </a:p>
                  </a:txBody>
                  <a:tcPr anchor="ctr"/>
                </a:tc>
              </a:tr>
              <a:tr h="667698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Instalação de Passarela até quadra de esportes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R$ 26.416,05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R$ 70.000,00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Empresa desapareceu.</a:t>
                      </a:r>
                      <a:r>
                        <a:rPr lang="pt-BR" sz="1300" baseline="0" dirty="0" smtClean="0"/>
                        <a:t> Em processo de penalização</a:t>
                      </a:r>
                      <a:endParaRPr lang="pt-BR" sz="1300" dirty="0"/>
                    </a:p>
                  </a:txBody>
                  <a:tcPr anchor="ctr"/>
                </a:tc>
              </a:tr>
              <a:tr h="474807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Materiais  combate ao Covid (dispenser,</a:t>
                      </a:r>
                      <a:r>
                        <a:rPr lang="pt-BR" sz="1300" baseline="0" dirty="0" smtClean="0"/>
                        <a:t> álcool gel, etc.)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-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R$ 49.733,55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Alguns pregões colaborativos ainda não ficaram prontos. A empenhar mais</a:t>
                      </a:r>
                      <a:r>
                        <a:rPr lang="pt-BR" sz="1300" baseline="0" dirty="0" smtClean="0"/>
                        <a:t> materiais em 2021</a:t>
                      </a:r>
                      <a:endParaRPr lang="pt-BR" sz="1300" dirty="0"/>
                    </a:p>
                  </a:txBody>
                  <a:tcPr anchor="ctr"/>
                </a:tc>
              </a:tr>
              <a:tr h="539079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Assistência Estudantil para inclusão digital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-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R$ 27.100,00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t-BR" sz="1300" dirty="0"/>
                    </a:p>
                  </a:txBody>
                  <a:tcPr anchor="ctr"/>
                </a:tc>
              </a:tr>
              <a:tr h="474807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Remanejamento para investimento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-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R$ 200.000,00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t-BR" sz="1300" dirty="0"/>
                    </a:p>
                  </a:txBody>
                  <a:tcPr anchor="ctr"/>
                </a:tc>
              </a:tr>
              <a:tr h="281917">
                <a:tc>
                  <a:txBody>
                    <a:bodyPr/>
                    <a:lstStyle/>
                    <a:p>
                      <a:r>
                        <a:rPr lang="pt-BR" sz="1300" dirty="0" smtClean="0"/>
                        <a:t>Utilização de orçamento de 2020 para contratos em 2021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-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R$</a:t>
                      </a:r>
                      <a:r>
                        <a:rPr lang="pt-BR" sz="1300" baseline="0" dirty="0" smtClean="0"/>
                        <a:t> 416.888,39</a:t>
                      </a:r>
                      <a:endParaRPr lang="pt-BR" sz="1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300" dirty="0" smtClean="0"/>
                        <a:t>Conforme DECRETO Nº 10.579, DE 18 DE DEZEMBRO DE 2020</a:t>
                      </a:r>
                      <a:endParaRPr lang="pt-BR" sz="1300" dirty="0"/>
                    </a:p>
                  </a:txBody>
                  <a:tcPr anchor="ctr"/>
                </a:tc>
              </a:tr>
              <a:tr h="356105">
                <a:tc>
                  <a:txBody>
                    <a:bodyPr/>
                    <a:lstStyle/>
                    <a:p>
                      <a:r>
                        <a:rPr lang="pt-BR" sz="1800" b="1" dirty="0" smtClean="0"/>
                        <a:t>TOTAL</a:t>
                      </a:r>
                      <a:endParaRPr lang="pt-BR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 smtClean="0"/>
                        <a:t>R$ 3.328.068,96</a:t>
                      </a:r>
                      <a:endParaRPr lang="pt-BR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 smtClean="0"/>
                        <a:t>R$ 3.321.615,61</a:t>
                      </a:r>
                      <a:endParaRPr lang="pt-BR" sz="1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t-BR" sz="1800" b="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21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9433930"/>
              </p:ext>
            </p:extLst>
          </p:nvPr>
        </p:nvGraphicFramePr>
        <p:xfrm>
          <a:off x="467544" y="2636912"/>
          <a:ext cx="8352927" cy="250404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84309"/>
                <a:gridCol w="2784309"/>
                <a:gridCol w="2784309"/>
              </a:tblGrid>
              <a:tr h="121277"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Origem</a:t>
                      </a:r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Valor</a:t>
                      </a:r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000" dirty="0" smtClean="0"/>
                        <a:t>Observação</a:t>
                      </a:r>
                      <a:endParaRPr lang="pt-BR" sz="2000" dirty="0"/>
                    </a:p>
                  </a:txBody>
                  <a:tcPr/>
                </a:tc>
              </a:tr>
              <a:tr h="553325">
                <a:tc>
                  <a:txBody>
                    <a:bodyPr/>
                    <a:lstStyle/>
                    <a:p>
                      <a:r>
                        <a:rPr lang="pt-BR" dirty="0" smtClean="0"/>
                        <a:t>Remanejamento do custeio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R$ 194.190,54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Houve</a:t>
                      </a:r>
                      <a:r>
                        <a:rPr lang="pt-BR" baseline="0" dirty="0" smtClean="0"/>
                        <a:t> desconto no repasse (Do Custeio passamos 200 mil)</a:t>
                      </a:r>
                      <a:endParaRPr lang="pt-BR" dirty="0"/>
                    </a:p>
                  </a:txBody>
                  <a:tcPr anchor="ctr"/>
                </a:tc>
              </a:tr>
              <a:tr h="553325">
                <a:tc>
                  <a:txBody>
                    <a:bodyPr/>
                    <a:lstStyle/>
                    <a:p>
                      <a:r>
                        <a:rPr lang="pt-BR" dirty="0" smtClean="0"/>
                        <a:t>Extra orçamentário </a:t>
                      </a:r>
                      <a:r>
                        <a:rPr lang="pt-BR" dirty="0" smtClean="0"/>
                        <a:t>– </a:t>
                      </a:r>
                      <a:r>
                        <a:rPr lang="pt-BR" dirty="0" smtClean="0"/>
                        <a:t>Reitoria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R$</a:t>
                      </a:r>
                      <a:r>
                        <a:rPr lang="pt-BR" baseline="0" dirty="0" smtClean="0"/>
                        <a:t> 90.000,00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/>
                </a:tc>
              </a:tr>
              <a:tr h="553325">
                <a:tc>
                  <a:txBody>
                    <a:bodyPr/>
                    <a:lstStyle/>
                    <a:p>
                      <a:r>
                        <a:rPr lang="pt-BR" dirty="0" smtClean="0"/>
                        <a:t>Arrecadação própria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R$ 960,00</a:t>
                      </a:r>
                      <a:endParaRPr lang="pt-B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pt-BR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3" name="Retângulo 2"/>
          <p:cNvSpPr/>
          <p:nvPr/>
        </p:nvSpPr>
        <p:spPr>
          <a:xfrm>
            <a:off x="-23797" y="0"/>
            <a:ext cx="9167795" cy="1745479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267744" y="188640"/>
            <a:ext cx="63367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5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Recursos de Investimento</a:t>
            </a:r>
            <a:endParaRPr lang="pt-BR" sz="45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pic>
        <p:nvPicPr>
          <p:cNvPr id="5" name="Picture 3" descr="C:\Users\hp_1\Desktop\Marcas e artes site e face\marcas\Marca\@Institucional\Versão-Vertical-1-Monocromática-Branc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699"/>
            <a:ext cx="1529743" cy="154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de cantos arredondados 5"/>
          <p:cNvSpPr/>
          <p:nvPr/>
        </p:nvSpPr>
        <p:spPr>
          <a:xfrm>
            <a:off x="3644863" y="6136827"/>
            <a:ext cx="5112568" cy="52322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pt-BR" b="1" dirty="0" smtClean="0">
                <a:solidFill>
                  <a:schemeClr val="tx1"/>
                </a:solidFill>
              </a:rPr>
              <a:t>TOTAL:                      </a:t>
            </a:r>
            <a:r>
              <a:rPr lang="pt-BR" b="1" dirty="0">
                <a:solidFill>
                  <a:schemeClr val="tx1"/>
                </a:solidFill>
              </a:rPr>
              <a:t>R$ </a:t>
            </a:r>
            <a:r>
              <a:rPr lang="pt-BR" b="1" dirty="0" smtClean="0">
                <a:solidFill>
                  <a:schemeClr val="tx1"/>
                </a:solidFill>
              </a:rPr>
              <a:t>285.150,54</a:t>
            </a:r>
            <a:endParaRPr lang="pt-B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115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23797" y="0"/>
            <a:ext cx="9167795" cy="1745479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267744" y="188640"/>
            <a:ext cx="63367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5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Aplicação dos recursos de investimento</a:t>
            </a:r>
            <a:endParaRPr lang="pt-BR" sz="45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pic>
        <p:nvPicPr>
          <p:cNvPr id="5" name="Picture 3" descr="C:\Users\hp_1\Desktop\Marcas e artes site e face\marcas\Marca\@Institucional\Versão-Vertical-1-Monocromática-Branc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699"/>
            <a:ext cx="1529743" cy="154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1331640" y="2251611"/>
            <a:ext cx="727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</a:rPr>
              <a:t>Orçamento disponibilizado: R$ 2.579.253</a:t>
            </a:r>
            <a:endParaRPr lang="pt-BR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2864029"/>
              </p:ext>
            </p:extLst>
          </p:nvPr>
        </p:nvGraphicFramePr>
        <p:xfrm>
          <a:off x="251520" y="1823100"/>
          <a:ext cx="8640960" cy="491826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16224"/>
                <a:gridCol w="2016224"/>
                <a:gridCol w="4608512"/>
              </a:tblGrid>
              <a:tr h="456283">
                <a:tc>
                  <a:txBody>
                    <a:bodyPr/>
                    <a:lstStyle/>
                    <a:p>
                      <a:r>
                        <a:rPr lang="pt-BR" dirty="0" smtClean="0"/>
                        <a:t>Despesa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Valor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 smtClean="0"/>
                        <a:t>Observação</a:t>
                      </a:r>
                      <a:endParaRPr lang="pt-BR" dirty="0"/>
                    </a:p>
                  </a:txBody>
                  <a:tcPr/>
                </a:tc>
              </a:tr>
              <a:tr h="37502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Sala modular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R$ 144.999,00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400" dirty="0"/>
                    </a:p>
                  </a:txBody>
                  <a:tcPr/>
                </a:tc>
              </a:tr>
              <a:tr h="731831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47 Computadores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R$</a:t>
                      </a:r>
                      <a:r>
                        <a:rPr lang="pt-BR" sz="1400" baseline="0" dirty="0" smtClean="0"/>
                        <a:t> 176.915,00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empenhado 26 com recursos próprios, depois + 21 com recurso da emenda</a:t>
                      </a:r>
                      <a:endParaRPr lang="pt-BR" sz="1400" dirty="0"/>
                    </a:p>
                  </a:txBody>
                  <a:tcPr/>
                </a:tc>
              </a:tr>
              <a:tr h="388444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 Notebooks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R$</a:t>
                      </a:r>
                      <a:r>
                        <a:rPr lang="pt-BR" sz="1400" baseline="0" dirty="0" smtClean="0"/>
                        <a:t> 33.600,00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400" dirty="0"/>
                    </a:p>
                  </a:txBody>
                  <a:tcPr/>
                </a:tc>
              </a:tr>
              <a:tr h="350261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 Switchs 24 portas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pt-BR" sz="1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R$21.616,25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5028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 Switchs 48 portas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R$ 39.400,00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400" dirty="0"/>
                    </a:p>
                  </a:txBody>
                  <a:tcPr/>
                </a:tc>
              </a:tr>
              <a:tr h="401732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Qualificação do CFTV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R$ 10.260,00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t-BR" sz="1400" dirty="0"/>
                    </a:p>
                  </a:txBody>
                  <a:tcPr/>
                </a:tc>
              </a:tr>
              <a:tr h="518380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Balcão CORAC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R$</a:t>
                      </a:r>
                      <a:r>
                        <a:rPr lang="pt-BR" sz="1400" baseline="0" dirty="0" smtClean="0"/>
                        <a:t> 15.900,00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Substituição de armário antigo tomado por cupim</a:t>
                      </a:r>
                      <a:endParaRPr lang="pt-BR" sz="1400" dirty="0"/>
                    </a:p>
                  </a:txBody>
                  <a:tcPr/>
                </a:tc>
              </a:tr>
              <a:tr h="518380">
                <a:tc>
                  <a:txBody>
                    <a:bodyPr/>
                    <a:lstStyle/>
                    <a:p>
                      <a:pPr marL="0" algn="l" defTabSz="914400" rtl="0" eaLnBrk="1" fontAlgn="b" latinLnBrk="0" hangingPunct="1"/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 Televisores 65"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R$ 11.397,00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Uma para microscópio, uma pra sala dos servidores e uma reserva</a:t>
                      </a:r>
                      <a:endParaRPr lang="pt-BR" sz="1400" dirty="0"/>
                    </a:p>
                  </a:txBody>
                  <a:tcPr/>
                </a:tc>
              </a:tr>
              <a:tr h="802901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pt-B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Outros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R$ 80.870,66</a:t>
                      </a:r>
                      <a:endParaRPr lang="pt-BR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400" dirty="0" smtClean="0"/>
                        <a:t>Impressora 3D, mobiliário e equipamentos para o MEV, equipamentos pra Laboratório (Balança de precisão, agitador magnético, capela de exaustão, etc.) e mesa de pebolim</a:t>
                      </a:r>
                      <a:endParaRPr lang="pt-BR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569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-23797" y="0"/>
            <a:ext cx="9167795" cy="1745479"/>
          </a:xfrm>
          <a:prstGeom prst="rect">
            <a:avLst/>
          </a:prstGeom>
          <a:solidFill>
            <a:srgbClr val="347C36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pt-BR" dirty="0">
              <a:solidFill>
                <a:srgbClr val="347C36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267744" y="518796"/>
            <a:ext cx="633670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5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Orçamento 2020</a:t>
            </a:r>
            <a:endParaRPr lang="pt-BR" sz="4500" dirty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  <p:pic>
        <p:nvPicPr>
          <p:cNvPr id="5" name="Picture 3" descr="C:\Users\hp_1\Desktop\Marcas e artes site e face\marcas\Marca\@Institucional\Versão-Vertical-1-Monocromática-Branc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8699"/>
            <a:ext cx="1529743" cy="154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1997287" y="3068960"/>
            <a:ext cx="57116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9600" b="1" dirty="0" smtClean="0"/>
              <a:t>Obrigado!!</a:t>
            </a:r>
            <a:endParaRPr lang="pt-BR" sz="9600" b="1" dirty="0"/>
          </a:p>
        </p:txBody>
      </p:sp>
    </p:spTree>
    <p:extLst>
      <p:ext uri="{BB962C8B-B14F-4D97-AF65-F5344CB8AC3E}">
        <p14:creationId xmlns:p14="http://schemas.microsoft.com/office/powerpoint/2010/main" val="2644112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738</Words>
  <Application>Microsoft Office PowerPoint</Application>
  <PresentationFormat>Apresentação na tela (4:3)</PresentationFormat>
  <Paragraphs>178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0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hp_1</dc:creator>
  <cp:lastModifiedBy>IF Sul-rio-grandense</cp:lastModifiedBy>
  <cp:revision>36</cp:revision>
  <dcterms:created xsi:type="dcterms:W3CDTF">2020-09-17T12:37:45Z</dcterms:created>
  <dcterms:modified xsi:type="dcterms:W3CDTF">2021-03-18T20:12:53Z</dcterms:modified>
</cp:coreProperties>
</file>